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custDataLst>
    <p:tags r:id="rId4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3736200" cy="7373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slide" Target="slides/slide23.xml" /><Relationship Id="rId25" Type="http://schemas.openxmlformats.org/officeDocument/2006/relationships/slide" Target="slides/slide24.xml" /><Relationship Id="rId26" Type="http://schemas.openxmlformats.org/officeDocument/2006/relationships/slide" Target="slides/slide25.xml" /><Relationship Id="rId27" Type="http://schemas.openxmlformats.org/officeDocument/2006/relationships/slide" Target="slides/slide26.xml" /><Relationship Id="rId28" Type="http://schemas.openxmlformats.org/officeDocument/2006/relationships/slide" Target="slides/slide27.xml" /><Relationship Id="rId29" Type="http://schemas.openxmlformats.org/officeDocument/2006/relationships/slide" Target="slides/slide28.xml" /><Relationship Id="rId3" Type="http://schemas.openxmlformats.org/officeDocument/2006/relationships/slide" Target="slides/slide2.xml" /><Relationship Id="rId30" Type="http://schemas.openxmlformats.org/officeDocument/2006/relationships/slide" Target="slides/slide29.xml" /><Relationship Id="rId31" Type="http://schemas.openxmlformats.org/officeDocument/2006/relationships/slide" Target="slides/slide30.xml" /><Relationship Id="rId32" Type="http://schemas.openxmlformats.org/officeDocument/2006/relationships/slide" Target="slides/slide31.xml" /><Relationship Id="rId33" Type="http://schemas.openxmlformats.org/officeDocument/2006/relationships/slide" Target="slides/slide32.xml" /><Relationship Id="rId34" Type="http://schemas.openxmlformats.org/officeDocument/2006/relationships/slide" Target="slides/slide33.xml" /><Relationship Id="rId35" Type="http://schemas.openxmlformats.org/officeDocument/2006/relationships/slide" Target="slides/slide34.xml" /><Relationship Id="rId36" Type="http://schemas.openxmlformats.org/officeDocument/2006/relationships/slide" Target="slides/slide35.xml" /><Relationship Id="rId37" Type="http://schemas.openxmlformats.org/officeDocument/2006/relationships/slide" Target="slides/slide36.xml" /><Relationship Id="rId38" Type="http://schemas.openxmlformats.org/officeDocument/2006/relationships/slide" Target="slides/slide37.xml" /><Relationship Id="rId39" Type="http://schemas.openxmlformats.org/officeDocument/2006/relationships/slide" Target="slides/slide38.xml" /><Relationship Id="rId4" Type="http://schemas.openxmlformats.org/officeDocument/2006/relationships/slide" Target="slides/slide3.xml" /><Relationship Id="rId40" Type="http://schemas.openxmlformats.org/officeDocument/2006/relationships/tags" Target="tags/tag1.xml" /><Relationship Id="rId41" Type="http://schemas.openxmlformats.org/officeDocument/2006/relationships/presProps" Target="presProps.xml" /><Relationship Id="rId42" Type="http://schemas.openxmlformats.org/officeDocument/2006/relationships/viewProps" Target="viewProps.xml" /><Relationship Id="rId43" Type="http://schemas.openxmlformats.org/officeDocument/2006/relationships/theme" Target="theme/theme1.xml" /><Relationship Id="rId44" Type="http://schemas.openxmlformats.org/officeDocument/2006/relationships/tableStyles" Target="tableStyles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4F08BAA-6C7D-4AE5-B9E3-ED45F703F63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C64AFC3-EFDF-4F34-9983-19BE7E7F8F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8BAA-6C7D-4AE5-B9E3-ED45F703F63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4AFC3-EFDF-4F34-9983-19BE7E7F8F2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4F08BAA-6C7D-4AE5-B9E3-ED45F703F631}" type="datetimeFigureOut">
              <a:rPr lang="ru-RU" smtClean="0"/>
              <a:t>11.11.2025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C64AFC3-EFDF-4F34-9983-19BE7E7F8F2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</p:sldLayoutIdLst>
  <p:transition/>
  <p:timing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1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2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3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5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7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8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9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1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2.jpe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3.jpe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4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5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6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7.jpe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8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0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1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2.jpe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3.jpe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4.jpe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5.jpe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6.jpe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7.jpe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38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6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8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9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96752"/>
            <a:ext cx="3059832" cy="198879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smtClean="0">
                <a:latin typeface="Georgia" pitchFamily="18" charset="0"/>
              </a:rPr>
              <a:t>МАСТЕР-КЛАСС «ПАННО С ЯБЛОКОМ В ТЕХНИКЕ ПАПЬЕ-МАШЕ»</a:t>
            </a:r>
            <a:br>
              <a:rPr lang="ru-RU" sz="2800" smtClean="0">
                <a:latin typeface="Georgia" pitchFamily="18" charset="0"/>
              </a:rPr>
            </a:br>
            <a:endParaRPr lang="ru-RU" sz="28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869160"/>
            <a:ext cx="2520280" cy="1728192"/>
          </a:xfrm>
        </p:spPr>
        <p:txBody>
          <a:bodyPr>
            <a:noAutofit/>
          </a:bodyPr>
          <a:lstStyle/>
          <a:p>
            <a:pPr algn="l"/>
            <a:r>
              <a:rPr lang="ru-RU" sz="1400" b="1" smtClean="0">
                <a:solidFill>
                  <a:schemeClr val="tx1"/>
                </a:solidFill>
                <a:latin typeface="Georgia" pitchFamily="18" charset="0"/>
              </a:rPr>
              <a:t>Автор: </a:t>
            </a:r>
            <a:r>
              <a:rPr lang="ru-RU" sz="1400" smtClean="0">
                <a:solidFill>
                  <a:schemeClr val="tx1"/>
                </a:solidFill>
                <a:latin typeface="Georgia" pitchFamily="18" charset="0"/>
              </a:rPr>
              <a:t>Агафонов К.Э. </a:t>
            </a:r>
            <a:r>
              <a:rPr lang="ru-RU" sz="1400" smtClean="0">
                <a:solidFill>
                  <a:schemeClr val="tx1"/>
                </a:solidFill>
              </a:rPr>
              <a:t>—</a:t>
            </a:r>
            <a:endParaRPr lang="ru-RU" sz="1400" smtClean="0">
              <a:solidFill>
                <a:schemeClr val="tx1"/>
              </a:solidFill>
              <a:latin typeface="Georgia" pitchFamily="18" charset="0"/>
            </a:endParaRPr>
          </a:p>
          <a:p>
            <a:pPr algn="l"/>
            <a:r>
              <a:rPr lang="ru-RU" sz="1400" smtClean="0">
                <a:solidFill>
                  <a:schemeClr val="tx1"/>
                </a:solidFill>
                <a:latin typeface="Georgia" pitchFamily="18" charset="0"/>
              </a:rPr>
              <a:t>педагог объединения «Волшебный декор»</a:t>
            </a:r>
          </a:p>
          <a:p>
            <a:pPr algn="l"/>
            <a:r>
              <a:rPr lang="ru-RU" sz="1400" smtClean="0">
                <a:solidFill>
                  <a:schemeClr val="tx1"/>
                </a:solidFill>
                <a:latin typeface="Georgia" pitchFamily="18" charset="0"/>
              </a:rPr>
              <a:t>МБУДО «ЦДОД «Заречье»</a:t>
            </a:r>
          </a:p>
          <a:p>
            <a:pPr algn="l"/>
            <a:r>
              <a:rPr lang="ru-RU" sz="1400" smtClean="0">
                <a:solidFill>
                  <a:schemeClr val="tx1"/>
                </a:solidFill>
                <a:latin typeface="Georgia" pitchFamily="18" charset="0"/>
              </a:rPr>
              <a:t>Кировского района</a:t>
            </a:r>
          </a:p>
          <a:p>
            <a:pPr algn="l"/>
            <a:r>
              <a:rPr lang="ru-RU" sz="1400" smtClean="0">
                <a:solidFill>
                  <a:schemeClr val="tx1"/>
                </a:solidFill>
                <a:latin typeface="Georgia" pitchFamily="18" charset="0"/>
              </a:rPr>
              <a:t>города Казани</a:t>
            </a:r>
          </a:p>
          <a:p>
            <a:pPr algn="l"/>
            <a:endParaRPr lang="ru-RU" sz="1400">
              <a:solidFill>
                <a:schemeClr val="tx1"/>
              </a:solidFill>
            </a:endParaRPr>
          </a:p>
        </p:txBody>
      </p:sp>
      <p:pic>
        <p:nvPicPr>
          <p:cNvPr id="4" name="Picture 2" descr="C:\Users\ирина\Downloads\5231267328014618166.jpg"/>
          <p:cNvPicPr>
            <a:picLocks noChangeAspect="1" noChangeArrowheads="1"/>
          </p:cNvPicPr>
          <p:nvPr/>
        </p:nvPicPr>
        <p:blipFill>
          <a:blip r:embed="rId2"/>
          <a:srcRect r="1135" b="980"/>
          <a:stretch>
            <a:fillRect/>
          </a:stretch>
        </p:blipFill>
        <p:spPr bwMode="auto">
          <a:xfrm>
            <a:off x="3059832" y="548680"/>
            <a:ext cx="5760640" cy="5760640"/>
          </a:xfrm>
          <a:prstGeom prst="rect">
            <a:avLst/>
          </a:prstGeom>
          <a:noFill/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8. Шлифуем всю поверхность картонной рамки наждачной бумагой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2687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9. Теперь нам понадобится лист обоев. Желательно взять прочные и нервущиеся обои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619672" y="764704"/>
            <a:ext cx="6234113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10. Наносим равномерный слой силикатного клея, распределяя его мастихином по поверхности картона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589240"/>
            <a:ext cx="7920880" cy="12687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11. Прикладываем клеевую сторону к обратной стороне обоев. Оставляем склеиваться под прессом на 20 минут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12. Прорезаем канцелярским ножом обои в центре картонной рамки по диагонали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13. Смазываем клеем внутренние торцы рамки и загибаем получившиеся треугольники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14. После высыхания отрезаем канцелярским ножом всё лишнее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15. С лицевой стороны покрываем обои акриловым белым грунтом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16. Фиолетовым цветом красим поверх загрунтованной части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17. Сухой кистью наносим розовый оттенок на фиолетовую часть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91264" cy="1143000"/>
          </a:xfrm>
        </p:spPr>
        <p:txBody>
          <a:bodyPr>
            <a:normAutofit fontScale="90000"/>
          </a:bodyPr>
          <a:lstStyle/>
          <a:p>
            <a:br>
              <a:rPr lang="ru-RU" smtClean="0"/>
            </a:br>
            <a:r>
              <a:rPr lang="ru-RU" smtClean="0">
                <a:latin typeface="Georgia" pitchFamily="18" charset="0"/>
              </a:rPr>
              <a:t>Для создания панно нам понадобится: </a:t>
            </a:r>
            <a:br>
              <a:rPr lang="ru-RU" smtClean="0"/>
            </a:b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mtClean="0"/>
              <a:t>— 4 квадратных листа переплётного картона со стороной 17 см;</a:t>
            </a:r>
          </a:p>
          <a:p>
            <a:pPr>
              <a:buNone/>
            </a:pPr>
            <a:r>
              <a:rPr lang="ru-RU" smtClean="0"/>
              <a:t>— лист обоев;</a:t>
            </a:r>
          </a:p>
          <a:p>
            <a:pPr>
              <a:buNone/>
            </a:pPr>
            <a:r>
              <a:rPr lang="ru-RU" smtClean="0"/>
              <a:t>— бумажная масса;</a:t>
            </a:r>
          </a:p>
          <a:p>
            <a:pPr>
              <a:buNone/>
            </a:pPr>
            <a:r>
              <a:rPr lang="ru-RU" smtClean="0"/>
              <a:t>— грунт акриловый белый;</a:t>
            </a:r>
          </a:p>
          <a:p>
            <a:pPr>
              <a:buNone/>
            </a:pPr>
            <a:r>
              <a:rPr lang="ru-RU" smtClean="0"/>
              <a:t>— краски акриловые;</a:t>
            </a:r>
          </a:p>
          <a:p>
            <a:pPr>
              <a:buNone/>
            </a:pPr>
            <a:r>
              <a:rPr lang="ru-RU" smtClean="0"/>
              <a:t>— клей ПВА;</a:t>
            </a:r>
          </a:p>
          <a:p>
            <a:pPr>
              <a:buNone/>
            </a:pPr>
            <a:r>
              <a:rPr lang="ru-RU" smtClean="0"/>
              <a:t>— лак акриловый матовый;</a:t>
            </a:r>
          </a:p>
          <a:p>
            <a:pPr>
              <a:buNone/>
            </a:pPr>
            <a:r>
              <a:rPr lang="ru-RU" smtClean="0"/>
              <a:t>— клей силикатный;</a:t>
            </a:r>
          </a:p>
          <a:p>
            <a:pPr>
              <a:buNone/>
            </a:pPr>
            <a:r>
              <a:rPr lang="ru-RU" smtClean="0"/>
              <a:t>— малярный скотч;</a:t>
            </a:r>
          </a:p>
          <a:p>
            <a:pPr>
              <a:buNone/>
            </a:pPr>
            <a:r>
              <a:rPr lang="ru-RU" smtClean="0"/>
              <a:t>— кисти синтетические;</a:t>
            </a:r>
          </a:p>
          <a:p>
            <a:pPr>
              <a:buNone/>
            </a:pPr>
            <a:r>
              <a:rPr lang="ru-RU" smtClean="0"/>
              <a:t>— шпатлёвка;</a:t>
            </a:r>
          </a:p>
          <a:p>
            <a:pPr>
              <a:buNone/>
            </a:pPr>
            <a:r>
              <a:rPr lang="ru-RU" smtClean="0"/>
              <a:t>— мастихин;</a:t>
            </a:r>
          </a:p>
          <a:p>
            <a:pPr>
              <a:buNone/>
            </a:pPr>
            <a:r>
              <a:rPr lang="ru-RU" smtClean="0"/>
              <a:t>— ножницы</a:t>
            </a:r>
            <a:endParaRPr lang="ru-RU"/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18. И в завершение цветового решения сухой кистью наносим белый цвет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19. Грунтуем картонный квадрат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20. Покрываем белой акриловой краской картон поверх грунта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764704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21. Вырезаем из бумажного шаблона квадрат с силуэтом яблока. Накрываем его слоем тонкого пластика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836712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22. Для создания объёмного яблока воспользуемся бумажной массой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23. Помогаем себе лепить объём мастихином. Выравниваем поверхность яблока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908720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24. Не забываем про ветку и листочек. Лепим их тем же способом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908720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25. Полностью выровняв поверхность яблока, оставляем его до полного высыхания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836712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26. Выравниваем шпатлёвкой высохшее яблоко. Полируем наждачной бумагой, если требуется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836712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445224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mtClean="0"/>
              <a:t>27. Покрываем яблоко сначала тёмно-зелёным оттенком, а затем добавляем объём жёлто-зелёной краской</a:t>
            </a:r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589240"/>
            <a:ext cx="7920880" cy="105273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mtClean="0"/>
              <a:t>1. Внимательно рассмотрите данную схему. На ней даны размеры листов картона, которые нужно вырезать, а также количество штук каждого листа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692696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301208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28. Примеряем яблоко, веточку и листок к белому квадрату. В месте квадрата, где будет крепиться яблоко, канцелярским ножом царапаем поверхность для лучшего сцепления</a:t>
            </a:r>
            <a:endParaRPr lang="ru-RU"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692696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29. Обратную сторону яблока смазываем силикатным клеем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03648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30. Крепко прижимаем яблоко к картонной основе. То же проделываем с веткой и листком</a:t>
            </a:r>
            <a:endParaRPr lang="ru-RU"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764704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31. Возвращаемся к рамке. В углубления в центре наносим равномерный слой клея. Приклеиваем квадрат с яблоком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32. Квадратный лист картона со стороной 17 см приклеиваем сзади работы</a:t>
            </a:r>
            <a:endParaRPr lang="ru-RU"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764704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33. Карандашом намечаем диагональные прямые. Смазываем клеем поочерёдно каждый треугольник и приклеиваем к нему обои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34. Канцелярским ножом отрезаем излишки обоев. Грунтуем и красим работу сзади</a:t>
            </a:r>
            <a:endParaRPr lang="ru-RU"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589240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35. Покрываем панно двумя слоями акрилового лака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smtClean="0"/>
              <a:t>36. Получаем готовое изделие</a:t>
            </a:r>
            <a:endParaRPr lang="ru-RU"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836712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2. Получились вот такие детали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03648" y="764704"/>
            <a:ext cx="6234487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3. Для начала склеиваем две детали, маркированных буквой «Б»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34484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4. Теперь склеиваем две детали, маркированных буквой «А».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836712"/>
            <a:ext cx="6257729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5. Теперь поверх деталей «А» начинаем приклеивать детали «В» и «Г»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764704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5805264"/>
            <a:ext cx="7920880" cy="1052736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mtClean="0"/>
              <a:t>6. И в конце приклеиваем ещё один ряд деталей «В» и «Г», только размещаем их в перпендикулярном направлении относительно предыдущего слоя</a:t>
            </a:r>
            <a:endParaRPr lang="ru-RU"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547664" y="836712"/>
            <a:ext cx="6257726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805264"/>
            <a:ext cx="7920880" cy="10527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smtClean="0"/>
              <a:t>7. Все неровности и щели на получившейся заготовке выравниваем с помощью шпатлёвки.</a:t>
            </a:r>
            <a:endParaRPr lang="ru-RU" sz="240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 bwMode="auto">
          <a:xfrm>
            <a:off x="1475656" y="764704"/>
            <a:ext cx="6234113" cy="46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_rels/theme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r="http://schemas.openxmlformats.org/officeDocument/2006/relationships"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Arial"/>
        <a:cs typeface="Arial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Arial"/>
        <a:cs typeface="Arial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</a:theme>
</file>

<file path=docProps/app.xml><?xml version="1.0" encoding="utf-8"?>
<Properties xmlns:vt="http://schemas.openxmlformats.org/officeDocument/2006/docPropsVTypes" xmlns="http://schemas.openxmlformats.org/officeDocument/2006/extended-properties">
  <Template>Urban</Template>
  <Company/>
  <PresentationFormat>On-screen Show (4:3)</PresentationFormat>
  <Paragraphs>56</Paragraphs>
  <Slides>38</Slides>
  <Notes>0</Notes>
  <TotalTime>83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43">
      <vt:lpstr>Arial</vt:lpstr>
      <vt:lpstr>Trebuchet MS</vt:lpstr>
      <vt:lpstr>Georgia</vt:lpstr>
      <vt:lpstr>Wingdings 2</vt:lpstr>
      <vt:lpstr>Городская</vt:lpstr>
      <vt:lpstr>МАСТЕР-КЛАСС «ПАННО С ЯБЛОКОМ В ТЕХНИКЕ ПАПЬЕ-МАШЕ»</vt:lpstr>
      <vt:lpstr>Для создания панно нам понадобится: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Слайд 1</dc:title>
  <dc:creator>ирина</dc:creator>
  <cp:lastModifiedBy>ирина</cp:lastModifiedBy>
  <cp:revision>11</cp:revision>
  <dcterms:created xsi:type="dcterms:W3CDTF">2024-10-29T06:03:35Z</dcterms:created>
  <dcterms:modified xsi:type="dcterms:W3CDTF">2026-06-08T07:28:40Z</dcterms:modified>
</cp:coreProperties>
</file>